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5"/>
    <p:sldMasterId id="2147483774" r:id="rId6"/>
    <p:sldMasterId id="2147483781" r:id="rId7"/>
    <p:sldMasterId id="2147483788" r:id="rId8"/>
  </p:sldMasterIdLst>
  <p:notesMasterIdLst>
    <p:notesMasterId r:id="rId27"/>
  </p:notesMasterIdLst>
  <p:handoutMasterIdLst>
    <p:handoutMasterId r:id="rId28"/>
  </p:handoutMasterIdLst>
  <p:sldIdLst>
    <p:sldId id="436" r:id="rId9"/>
    <p:sldId id="433" r:id="rId10"/>
    <p:sldId id="434" r:id="rId11"/>
    <p:sldId id="450" r:id="rId12"/>
    <p:sldId id="407" r:id="rId13"/>
    <p:sldId id="440" r:id="rId14"/>
    <p:sldId id="408" r:id="rId15"/>
    <p:sldId id="441" r:id="rId16"/>
    <p:sldId id="439" r:id="rId17"/>
    <p:sldId id="442" r:id="rId18"/>
    <p:sldId id="443" r:id="rId19"/>
    <p:sldId id="444" r:id="rId20"/>
    <p:sldId id="446" r:id="rId21"/>
    <p:sldId id="447" r:id="rId22"/>
    <p:sldId id="445" r:id="rId23"/>
    <p:sldId id="451" r:id="rId24"/>
    <p:sldId id="449" r:id="rId25"/>
    <p:sldId id="435" r:id="rId26"/>
  </p:sldIdLst>
  <p:sldSz cx="9144000" cy="6858000" type="screen4x3"/>
  <p:notesSz cx="6858000" cy="9313863"/>
  <p:custDataLst>
    <p:tags r:id="rId2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MC" initials="U" lastIdx="3" clrIdx="0"/>
  <p:cmAuthor id="1" name="Jonathan Lucas (US - NC)" initials="JL" lastIdx="1" clrIdx="1"/>
  <p:cmAuthor id="2" name="Rhonda White" initials="RW" lastIdx="1" clrIdx="2">
    <p:extLst>
      <p:ext uri="{19B8F6BF-5375-455C-9EA6-DF929625EA0E}">
        <p15:presenceInfo xmlns:p15="http://schemas.microsoft.com/office/powerpoint/2012/main" userId="S-1-5-21-3003367119-45151493-406046460-399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74"/>
    <a:srgbClr val="669900"/>
    <a:srgbClr val="660033"/>
    <a:srgbClr val="92D050"/>
    <a:srgbClr val="F0DCF0"/>
    <a:srgbClr val="FFE1FF"/>
    <a:srgbClr val="9A0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9" autoAdjust="0"/>
    <p:restoredTop sz="71781" autoAdjust="0"/>
  </p:normalViewPr>
  <p:slideViewPr>
    <p:cSldViewPr>
      <p:cViewPr varScale="1">
        <p:scale>
          <a:sx n="60" d="100"/>
          <a:sy n="60" d="100"/>
        </p:scale>
        <p:origin x="62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807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807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fld id="{DD931C95-467B-4A1F-BFF3-FF0BDF1B4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1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07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2C7B8-868C-48F0-ACF3-0F448B8F976C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46" y="4424404"/>
            <a:ext cx="5486709" cy="41902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07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A83C3-4F95-4190-8379-F5EE4652D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1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87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Zininzi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izinto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ongazenza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ukunciphisa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umngcipheko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we-HIV: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78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71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65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Buza</a:t>
            </a:r>
            <a:r>
              <a:rPr lang="en-Z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umcebisi</a:t>
            </a:r>
            <a:r>
              <a:rPr lang="en-Z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wakho</a:t>
            </a:r>
            <a:r>
              <a:rPr lang="en-Z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malunga</a:t>
            </a:r>
            <a:r>
              <a:rPr lang="en-Z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namaphetshana</a:t>
            </a:r>
            <a:r>
              <a:rPr lang="en-Z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Z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angoLwazi</a:t>
            </a:r>
            <a:r>
              <a:rPr lang="en-Z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ngeeNdlela</a:t>
            </a:r>
            <a:r>
              <a:rPr lang="en-Z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zokuThintela</a:t>
            </a:r>
            <a:r>
              <a:rPr lang="en-Z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Z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-HIV” </a:t>
            </a:r>
            <a:r>
              <a:rPr lang="en-Z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nangeenkcukacha</a:t>
            </a:r>
            <a:r>
              <a:rPr lang="en-Z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ezithe</a:t>
            </a:r>
            <a:r>
              <a:rPr lang="en-Z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vetshe</a:t>
            </a:r>
            <a:r>
              <a:rPr lang="en-Z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ngezi</a:t>
            </a:r>
            <a:r>
              <a:rPr lang="en-Z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ndlela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82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44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Ukuba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uphose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utyelelo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lophando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umthathi-nxaxheba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angafumana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-HIV,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angayazi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aqhubeke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nokusebenzisa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Oku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kungabangela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ukungasebenzi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kwamanye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amayeza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e-ARV.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89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Ukuba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abantu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-HIV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basebenzisa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efakwa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ekukwini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kungabangela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ukungeva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amanye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amayeza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e-ARV.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04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Abasebenzi</a:t>
            </a:r>
            <a:r>
              <a:rPr lang="en-Z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bophando</a:t>
            </a:r>
            <a:r>
              <a:rPr lang="en-Z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bakhona</a:t>
            </a:r>
            <a:r>
              <a:rPr lang="en-Z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ukuze</a:t>
            </a:r>
            <a:r>
              <a:rPr lang="en-Z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bakuncede</a:t>
            </a:r>
            <a:r>
              <a:rPr lang="en-Z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Abasebenzi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bophando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bakhona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ukuze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bakwazise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baze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bacebise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abathathi-nxaxheba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bophando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amaqabane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abo,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namanye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amalungu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okuhlala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malunga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nokungasebenzi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kwamayeza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nayo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nayiphi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imibuzo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okanye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iinkxalabo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abanganazo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3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2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Ukuthatha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-ARVs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ngendlela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efanelekileyo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kudla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ngokuthetha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ukuthatha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amayeza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e-ARV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awohlukeneyo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ama-3,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kuba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kuthatha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ngaphezu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kweyeza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le-ARV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elinye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ukunqanda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-HIV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ekuziphindaphindeni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96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32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52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44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51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72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D505D15-6459-436B-8728-2A2C9F528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62400" y="1371600"/>
            <a:ext cx="4724400" cy="472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81000" y="1371600"/>
            <a:ext cx="2743200" cy="3581400"/>
          </a:xfrm>
        </p:spPr>
        <p:txBody>
          <a:bodyPr anchor="t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1440140" y="3694906"/>
            <a:ext cx="4648200" cy="1588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37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41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48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298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783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01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861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884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740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129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35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5E5E469-9E19-4C9A-A447-D3CB0C3C5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9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31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59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39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3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30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319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33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5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230AA6D-6674-460F-B129-5B098C941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737600" y="152400"/>
            <a:ext cx="228600" cy="18634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79400" y="152400"/>
            <a:ext cx="8455025" cy="18634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79400" y="338742"/>
            <a:ext cx="8455025" cy="11309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8737600" y="338742"/>
            <a:ext cx="228600" cy="11052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12" descr="MTN LOGO_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00"/>
            <a:ext cx="11699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2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2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2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14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381000" y="4284663"/>
            <a:ext cx="8074025" cy="1446550"/>
          </a:xfrm>
        </p:spPr>
        <p:txBody>
          <a:bodyPr wrap="square">
            <a:spAutoFit/>
          </a:bodyPr>
          <a:lstStyle/>
          <a:p>
            <a:r>
              <a:rPr lang="en-ZA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Ulwazi</a:t>
            </a:r>
            <a:r>
              <a:rPr lang="en-ZA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malunga</a:t>
            </a:r>
            <a:r>
              <a:rPr lang="en-ZA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nokungasebenzi</a:t>
            </a:r>
            <a:r>
              <a:rPr lang="en-ZA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(</a:t>
            </a:r>
            <a:r>
              <a:rPr lang="en-ZA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kwamayeza</a:t>
            </a:r>
            <a:r>
              <a:rPr lang="en-ZA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) e HIV</a:t>
            </a:r>
            <a:endParaRPr lang="en-US" alt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55703"/>
            <a:ext cx="4068423" cy="1403606"/>
          </a:xfrm>
          <a:prstGeom prst="rect">
            <a:avLst/>
          </a:prstGeom>
        </p:spPr>
      </p:pic>
      <p:pic>
        <p:nvPicPr>
          <p:cNvPr id="5" name="Picture 4" descr="C:\Users\amayo\AppData\Local\Microsoft\Windows\Temporary Internet Files\Content.Outlook\HHF5TJ64\Hope_Study_1Tag_PMS (00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336" y="1546609"/>
            <a:ext cx="4291352" cy="2071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97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828800"/>
            <a:ext cx="5003816" cy="3962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Noko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kunjalo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ukuba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owasetyhinilwe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-HIV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aze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athi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gqolo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esebenzisa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intsholongwane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esemzimbeni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wakhe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isenokungayiva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i-dapivirine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namayeza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afana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ne-ARV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asetyenziswa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ukunyanga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-HIV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okanye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ukuthintela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usulelo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-HIV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olusuka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kumama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luye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emntwaneni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7" name="Picture 6" descr="Diagram_1_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80" y="2819400"/>
            <a:ext cx="3711388" cy="18287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ZA" sz="3600" b="1" dirty="0" err="1">
                <a:latin typeface="Calibri" panose="020F0502020204030204" pitchFamily="34" charset="0"/>
              </a:rPr>
              <a:t>Kutheni</a:t>
            </a:r>
            <a:r>
              <a:rPr lang="en-ZA" sz="3600" b="1" dirty="0"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latin typeface="Calibri" panose="020F0502020204030204" pitchFamily="34" charset="0"/>
              </a:rPr>
              <a:t>ukungasebenzi</a:t>
            </a:r>
            <a:r>
              <a:rPr lang="en-ZA" sz="3600" b="1" dirty="0"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latin typeface="Calibri" panose="020F0502020204030204" pitchFamily="34" charset="0"/>
              </a:rPr>
              <a:t>kwamayeza</a:t>
            </a:r>
            <a:r>
              <a:rPr lang="en-ZA" sz="3600" b="1" dirty="0">
                <a:latin typeface="Calibri" panose="020F0502020204030204" pitchFamily="34" charset="0"/>
              </a:rPr>
              <a:t> e-ARV </a:t>
            </a:r>
            <a:r>
              <a:rPr lang="en-ZA" sz="3600" b="1" dirty="0" err="1">
                <a:latin typeface="Calibri" panose="020F0502020204030204" pitchFamily="34" charset="0"/>
              </a:rPr>
              <a:t>kuyinxalabo</a:t>
            </a:r>
            <a:r>
              <a:rPr lang="en-ZA" sz="3600" b="1" dirty="0"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latin typeface="Calibri" panose="020F0502020204030204" pitchFamily="34" charset="0"/>
              </a:rPr>
              <a:t>kolu</a:t>
            </a:r>
            <a:r>
              <a:rPr lang="en-ZA" sz="3600" b="1" dirty="0"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latin typeface="Calibri" panose="020F0502020204030204" pitchFamily="34" charset="0"/>
              </a:rPr>
              <a:t>phononongo</a:t>
            </a:r>
            <a:r>
              <a:rPr lang="en-ZA" sz="3600" b="1" dirty="0"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latin typeface="Calibri" panose="020F0502020204030204" pitchFamily="34" charset="0"/>
              </a:rPr>
              <a:t>lophando</a:t>
            </a:r>
            <a:r>
              <a:rPr lang="en-ZA" sz="3600" b="1" dirty="0">
                <a:latin typeface="Calibri" panose="020F0502020204030204" pitchFamily="34" charset="0"/>
              </a:rPr>
              <a:t>?</a:t>
            </a:r>
            <a:endParaRPr lang="en-US" sz="36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228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ZA" sz="3400" b="1" dirty="0" err="1">
                <a:latin typeface="Calibri" panose="020F0502020204030204" pitchFamily="34" charset="0"/>
              </a:rPr>
              <a:t>Ukungasebenzi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kwamayeza</a:t>
            </a:r>
            <a:r>
              <a:rPr lang="en-ZA" sz="3400" b="1" dirty="0">
                <a:latin typeface="Calibri" panose="020F0502020204030204" pitchFamily="34" charset="0"/>
              </a:rPr>
              <a:t> ii ARV </a:t>
            </a:r>
            <a:r>
              <a:rPr lang="en-ZA" sz="3400" b="1" dirty="0" err="1">
                <a:latin typeface="Calibri" panose="020F0502020204030204" pitchFamily="34" charset="0"/>
              </a:rPr>
              <a:t>kunganqandwa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njaningeli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xesha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kuthathwa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inxaxheba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kwi</a:t>
            </a:r>
            <a:r>
              <a:rPr lang="en-ZA" sz="3400" b="1" dirty="0">
                <a:latin typeface="Calibri" panose="020F0502020204030204" pitchFamily="34" charset="0"/>
              </a:rPr>
              <a:t>-HOPE?</a:t>
            </a:r>
            <a:endParaRPr lang="en-US" sz="3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790548"/>
            <a:ext cx="4876800" cy="239105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1. </a:t>
            </a:r>
            <a:r>
              <a:rPr lang="en-ZA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Nqanda</a:t>
            </a:r>
            <a:r>
              <a:rPr lang="en-ZA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ufumana</a:t>
            </a:r>
            <a:r>
              <a:rPr lang="en-ZA" b="1" dirty="0">
                <a:solidFill>
                  <a:srgbClr val="740074"/>
                </a:solidFill>
                <a:latin typeface="Calibri" panose="020F0502020204030204" pitchFamily="34" charset="0"/>
              </a:rPr>
              <a:t> I HIV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: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Ukungasebenzi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kwamayeza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ARV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akunakwenzeka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kumntu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ongenayo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I HIV. 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2819307"/>
            <a:ext cx="2895851" cy="21337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3593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7060"/>
            <a:ext cx="4724400" cy="3505200"/>
          </a:xfrm>
        </p:spPr>
        <p:txBody>
          <a:bodyPr/>
          <a:lstStyle/>
          <a:p>
            <a:pPr lvl="0"/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Sebenzisa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ene-dapivirineefakwa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ekukwini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rhoqo</a:t>
            </a:r>
            <a:endParaRPr lang="en-US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lvl="0"/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Sebenzisa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iikhondom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rhoqo</a:t>
            </a:r>
            <a:endParaRPr lang="en-US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79"/>
          <a:stretch/>
        </p:blipFill>
        <p:spPr>
          <a:xfrm>
            <a:off x="5562600" y="2209800"/>
            <a:ext cx="3022605" cy="277496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ZA" sz="3400" b="1" dirty="0" err="1">
                <a:latin typeface="Calibri" panose="020F0502020204030204" pitchFamily="34" charset="0"/>
              </a:rPr>
              <a:t>Ukungasebenzi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kwamayeza</a:t>
            </a:r>
            <a:r>
              <a:rPr lang="en-ZA" sz="3400" b="1" dirty="0">
                <a:latin typeface="Calibri" panose="020F0502020204030204" pitchFamily="34" charset="0"/>
              </a:rPr>
              <a:t> ii ARV </a:t>
            </a:r>
            <a:r>
              <a:rPr lang="en-ZA" sz="3400" b="1" dirty="0" err="1">
                <a:latin typeface="Calibri" panose="020F0502020204030204" pitchFamily="34" charset="0"/>
              </a:rPr>
              <a:t>kunganqandwa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njaningeli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xesha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kuthathwa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inxaxheba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kwi</a:t>
            </a:r>
            <a:r>
              <a:rPr lang="en-ZA" sz="3400" b="1" dirty="0">
                <a:latin typeface="Calibri" panose="020F0502020204030204" pitchFamily="34" charset="0"/>
              </a:rPr>
              <a:t>-HOPE?</a:t>
            </a:r>
            <a:endParaRPr lang="en-US" sz="34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9466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9288"/>
            <a:ext cx="4572000" cy="3810000"/>
          </a:xfrm>
        </p:spPr>
        <p:txBody>
          <a:bodyPr/>
          <a:lstStyle/>
          <a:p>
            <a:pPr lvl="0"/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Sebenzisa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i-PrEP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eselwayo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(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umz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i-Truvada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) </a:t>
            </a:r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lvl="0"/>
            <a:r>
              <a:rPr lang="es-AR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Nciphisa</a:t>
            </a:r>
            <a:r>
              <a:rPr lang="es-AR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s-AR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inani</a:t>
            </a:r>
            <a:r>
              <a:rPr lang="es-AR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s-AR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lamaqabane</a:t>
            </a:r>
            <a:r>
              <a:rPr lang="es-AR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s-AR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akho</a:t>
            </a:r>
            <a:r>
              <a:rPr lang="es-AR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s-AR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owabelana</a:t>
            </a:r>
            <a:r>
              <a:rPr lang="es-AR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s-AR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nawo</a:t>
            </a:r>
            <a:r>
              <a:rPr lang="es-AR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s-AR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ngesondo</a:t>
            </a:r>
            <a:r>
              <a:rPr lang="es-AR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r>
              <a:rPr lang="es-AR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Sebenzisa</a:t>
            </a:r>
            <a:r>
              <a:rPr lang="es-AR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s-AR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iindlela</a:t>
            </a:r>
            <a:r>
              <a:rPr lang="es-AR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s-AR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zokwabelana</a:t>
            </a:r>
            <a:r>
              <a:rPr lang="es-AR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s-AR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ngesondo</a:t>
            </a:r>
            <a:r>
              <a:rPr lang="es-AR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s-AR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ezinomngcipheko</a:t>
            </a:r>
            <a:r>
              <a:rPr lang="es-AR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s-AR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ophantsi</a:t>
            </a:r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2061" y="228600"/>
            <a:ext cx="8966216" cy="1143000"/>
          </a:xfrm>
        </p:spPr>
        <p:txBody>
          <a:bodyPr/>
          <a:lstStyle/>
          <a:p>
            <a:r>
              <a:rPr lang="en-ZA" sz="3200" b="1" dirty="0" err="1">
                <a:latin typeface="Calibri" panose="020F0502020204030204" pitchFamily="34" charset="0"/>
              </a:rPr>
              <a:t>Ukungasebenzi</a:t>
            </a:r>
            <a:r>
              <a:rPr lang="en-ZA" sz="3200" b="1" dirty="0"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latin typeface="Calibri" panose="020F0502020204030204" pitchFamily="34" charset="0"/>
              </a:rPr>
              <a:t>kwamayeza</a:t>
            </a:r>
            <a:r>
              <a:rPr lang="en-ZA" sz="3200" b="1" dirty="0">
                <a:latin typeface="Calibri" panose="020F0502020204030204" pitchFamily="34" charset="0"/>
              </a:rPr>
              <a:t> ii ARV </a:t>
            </a:r>
            <a:r>
              <a:rPr lang="en-ZA" sz="3200" b="1" dirty="0" err="1">
                <a:latin typeface="Calibri" panose="020F0502020204030204" pitchFamily="34" charset="0"/>
              </a:rPr>
              <a:t>kunganqandwa</a:t>
            </a:r>
            <a:r>
              <a:rPr lang="en-ZA" sz="3200" b="1" dirty="0"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latin typeface="Calibri" panose="020F0502020204030204" pitchFamily="34" charset="0"/>
              </a:rPr>
              <a:t>njaningeli</a:t>
            </a:r>
            <a:r>
              <a:rPr lang="en-ZA" sz="3200" b="1" dirty="0"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latin typeface="Calibri" panose="020F0502020204030204" pitchFamily="34" charset="0"/>
              </a:rPr>
              <a:t>xesha</a:t>
            </a:r>
            <a:r>
              <a:rPr lang="en-ZA" sz="3200" b="1" dirty="0"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latin typeface="Calibri" panose="020F0502020204030204" pitchFamily="34" charset="0"/>
              </a:rPr>
              <a:t>kuthathwa</a:t>
            </a:r>
            <a:r>
              <a:rPr lang="en-ZA" sz="3200" b="1" dirty="0"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latin typeface="Calibri" panose="020F0502020204030204" pitchFamily="34" charset="0"/>
              </a:rPr>
              <a:t>inxaxheba</a:t>
            </a:r>
            <a:r>
              <a:rPr lang="en-ZA" sz="3200" b="1" dirty="0"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latin typeface="Calibri" panose="020F0502020204030204" pitchFamily="34" charset="0"/>
              </a:rPr>
              <a:t>kwi</a:t>
            </a:r>
            <a:r>
              <a:rPr lang="en-ZA" sz="3200" b="1" dirty="0">
                <a:latin typeface="Calibri" panose="020F0502020204030204" pitchFamily="34" charset="0"/>
              </a:rPr>
              <a:t>-HOPE?</a:t>
            </a:r>
            <a:endParaRPr lang="en-US" sz="32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1905000"/>
            <a:ext cx="2743438" cy="40785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1005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681617"/>
            <a:ext cx="4800600" cy="4252194"/>
          </a:xfrm>
        </p:spPr>
        <p:txBody>
          <a:bodyPr/>
          <a:lstStyle/>
          <a:p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Ukuba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une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-STI,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fumana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unyango</a:t>
            </a:r>
            <a:endParaRPr lang="en-ZA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lvl="0"/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Khuthaza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iqabane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lakho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ukuba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livavanyelwe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-HIV</a:t>
            </a:r>
            <a:endParaRPr lang="en-US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Ukuba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iqabane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lakho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line-HIV,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bakhuthaze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ukuba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bathathe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amayeza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abo e-ARV</a:t>
            </a:r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449068"/>
            <a:ext cx="3855663" cy="264109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2061" y="228600"/>
            <a:ext cx="8966216" cy="1143000"/>
          </a:xfrm>
        </p:spPr>
        <p:txBody>
          <a:bodyPr/>
          <a:lstStyle/>
          <a:p>
            <a:r>
              <a:rPr lang="en-ZA" sz="3200" b="1" dirty="0" err="1">
                <a:latin typeface="Calibri" panose="020F0502020204030204" pitchFamily="34" charset="0"/>
              </a:rPr>
              <a:t>Ukungasebenzi</a:t>
            </a:r>
            <a:r>
              <a:rPr lang="en-ZA" sz="3200" b="1" dirty="0"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latin typeface="Calibri" panose="020F0502020204030204" pitchFamily="34" charset="0"/>
              </a:rPr>
              <a:t>kwamayeza</a:t>
            </a:r>
            <a:r>
              <a:rPr lang="en-ZA" sz="3200" b="1" dirty="0">
                <a:latin typeface="Calibri" panose="020F0502020204030204" pitchFamily="34" charset="0"/>
              </a:rPr>
              <a:t> ii ARV </a:t>
            </a:r>
            <a:r>
              <a:rPr lang="en-ZA" sz="3200" b="1" dirty="0" err="1">
                <a:latin typeface="Calibri" panose="020F0502020204030204" pitchFamily="34" charset="0"/>
              </a:rPr>
              <a:t>kunganqandwa</a:t>
            </a:r>
            <a:r>
              <a:rPr lang="en-ZA" sz="3200" b="1" dirty="0"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latin typeface="Calibri" panose="020F0502020204030204" pitchFamily="34" charset="0"/>
              </a:rPr>
              <a:t>njaningeli</a:t>
            </a:r>
            <a:r>
              <a:rPr lang="en-ZA" sz="3200" b="1" dirty="0"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latin typeface="Calibri" panose="020F0502020204030204" pitchFamily="34" charset="0"/>
              </a:rPr>
              <a:t>xesha</a:t>
            </a:r>
            <a:r>
              <a:rPr lang="en-ZA" sz="3200" b="1" dirty="0"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latin typeface="Calibri" panose="020F0502020204030204" pitchFamily="34" charset="0"/>
              </a:rPr>
              <a:t>kuthathwa</a:t>
            </a:r>
            <a:r>
              <a:rPr lang="en-ZA" sz="3200" b="1" dirty="0"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latin typeface="Calibri" panose="020F0502020204030204" pitchFamily="34" charset="0"/>
              </a:rPr>
              <a:t>inxaxheba</a:t>
            </a:r>
            <a:r>
              <a:rPr lang="en-ZA" sz="3200" b="1" dirty="0"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latin typeface="Calibri" panose="020F0502020204030204" pitchFamily="34" charset="0"/>
              </a:rPr>
              <a:t>kwi</a:t>
            </a:r>
            <a:r>
              <a:rPr lang="en-ZA" sz="3200" b="1" dirty="0">
                <a:latin typeface="Calibri" panose="020F0502020204030204" pitchFamily="34" charset="0"/>
              </a:rPr>
              <a:t>-HOPE?</a:t>
            </a:r>
            <a:endParaRPr lang="en-US" sz="32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9263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491856"/>
            <a:ext cx="584216" cy="20155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54061" y="1734628"/>
            <a:ext cx="4394216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ZA" b="1" dirty="0">
                <a:solidFill>
                  <a:srgbClr val="740074"/>
                </a:solidFill>
                <a:latin typeface="Calibri" panose="020F0502020204030204" pitchFamily="34" charset="0"/>
              </a:rPr>
              <a:t>2. </a:t>
            </a:r>
            <a:r>
              <a:rPr lang="en-ZA" b="1" dirty="0" err="1">
                <a:solidFill>
                  <a:srgbClr val="740074"/>
                </a:solidFill>
                <a:latin typeface="Calibri" panose="020F0502020204030204" pitchFamily="34" charset="0"/>
              </a:rPr>
              <a:t>Yenza</a:t>
            </a:r>
            <a:r>
              <a:rPr lang="en-ZA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uVavanyo</a:t>
            </a:r>
            <a:r>
              <a:rPr lang="en-ZA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740074"/>
                </a:solidFill>
                <a:latin typeface="Calibri" panose="020F0502020204030204" pitchFamily="34" charset="0"/>
              </a:rPr>
              <a:t>lwe</a:t>
            </a:r>
            <a:r>
              <a:rPr lang="en-ZA" b="1" dirty="0">
                <a:solidFill>
                  <a:srgbClr val="740074"/>
                </a:solidFill>
                <a:latin typeface="Calibri" panose="020F0502020204030204" pitchFamily="34" charset="0"/>
              </a:rPr>
              <a:t>-HIV </a:t>
            </a:r>
            <a:r>
              <a:rPr lang="en-ZA" b="1" dirty="0" err="1">
                <a:solidFill>
                  <a:srgbClr val="740074"/>
                </a:solidFill>
                <a:latin typeface="Calibri" panose="020F0502020204030204" pitchFamily="34" charset="0"/>
              </a:rPr>
              <a:t>lwaRhoqo</a:t>
            </a:r>
            <a:r>
              <a:rPr lang="en-ZA" b="1" dirty="0">
                <a:solidFill>
                  <a:srgbClr val="740074"/>
                </a:solidFill>
                <a:latin typeface="Calibri" panose="020F0502020204030204" pitchFamily="34" charset="0"/>
              </a:rPr>
              <a:t>: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Uvavanyo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-HIV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luza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kwenziwa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kutyelelo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lophando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ngalunye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ZA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Kufanele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kanjalo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uze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ekliniki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uvavanyelwe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-HIV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ukuba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ucinga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wosuleleka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yi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-HIV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phakathi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kotyelelo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12" y="2514600"/>
            <a:ext cx="4373988" cy="29173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2061" y="228600"/>
            <a:ext cx="8966216" cy="1143000"/>
          </a:xfrm>
        </p:spPr>
        <p:txBody>
          <a:bodyPr/>
          <a:lstStyle/>
          <a:p>
            <a:r>
              <a:rPr lang="en-ZA" sz="3200" b="1" dirty="0" err="1">
                <a:latin typeface="Calibri" panose="020F0502020204030204" pitchFamily="34" charset="0"/>
              </a:rPr>
              <a:t>Ukungasebenzi</a:t>
            </a:r>
            <a:r>
              <a:rPr lang="en-ZA" sz="3200" b="1" dirty="0"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latin typeface="Calibri" panose="020F0502020204030204" pitchFamily="34" charset="0"/>
              </a:rPr>
              <a:t>kwamayeza</a:t>
            </a:r>
            <a:r>
              <a:rPr lang="en-ZA" sz="3200" b="1" dirty="0">
                <a:latin typeface="Calibri" panose="020F0502020204030204" pitchFamily="34" charset="0"/>
              </a:rPr>
              <a:t> ii ARV </a:t>
            </a:r>
            <a:r>
              <a:rPr lang="en-ZA" sz="3200" b="1" dirty="0" err="1">
                <a:latin typeface="Calibri" panose="020F0502020204030204" pitchFamily="34" charset="0"/>
              </a:rPr>
              <a:t>kunganqandwa</a:t>
            </a:r>
            <a:r>
              <a:rPr lang="en-ZA" sz="3200" b="1" dirty="0"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latin typeface="Calibri" panose="020F0502020204030204" pitchFamily="34" charset="0"/>
              </a:rPr>
              <a:t>njaningeli</a:t>
            </a:r>
            <a:r>
              <a:rPr lang="en-ZA" sz="3200" b="1" dirty="0"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latin typeface="Calibri" panose="020F0502020204030204" pitchFamily="34" charset="0"/>
              </a:rPr>
              <a:t>xesha</a:t>
            </a:r>
            <a:r>
              <a:rPr lang="en-ZA" sz="3200" b="1" dirty="0"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latin typeface="Calibri" panose="020F0502020204030204" pitchFamily="34" charset="0"/>
              </a:rPr>
              <a:t>kuthathwa</a:t>
            </a:r>
            <a:r>
              <a:rPr lang="en-ZA" sz="3200" b="1" dirty="0"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latin typeface="Calibri" panose="020F0502020204030204" pitchFamily="34" charset="0"/>
              </a:rPr>
              <a:t>inxaxheba</a:t>
            </a:r>
            <a:r>
              <a:rPr lang="en-ZA" sz="3200" b="1" dirty="0"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latin typeface="Calibri" panose="020F0502020204030204" pitchFamily="34" charset="0"/>
              </a:rPr>
              <a:t>kwi</a:t>
            </a:r>
            <a:r>
              <a:rPr lang="en-ZA" sz="3200" b="1" dirty="0">
                <a:latin typeface="Calibri" panose="020F0502020204030204" pitchFamily="34" charset="0"/>
              </a:rPr>
              <a:t>-HOPE?</a:t>
            </a:r>
            <a:endParaRPr lang="en-US" sz="32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2272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900" y="1828800"/>
            <a:ext cx="5051677" cy="4495800"/>
          </a:xfrm>
        </p:spPr>
        <p:txBody>
          <a:bodyPr/>
          <a:lstStyle/>
          <a:p>
            <a:pPr marL="0" indent="0" algn="r">
              <a:buNone/>
            </a:pP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Ukuba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uvavanyo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lubonisa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ukuba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une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-HIV,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kubalulekile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ukuyeka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kwamsinya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ukusebenzisa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efakwa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ekukwini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ukuze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uncede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ukuthintela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ukungavi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(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mayeza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).</a:t>
            </a:r>
            <a:endParaRPr lang="en-US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algn="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61" y="1981200"/>
            <a:ext cx="3733799" cy="24891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2061" y="228600"/>
            <a:ext cx="8966216" cy="1143000"/>
          </a:xfrm>
        </p:spPr>
        <p:txBody>
          <a:bodyPr/>
          <a:lstStyle/>
          <a:p>
            <a:r>
              <a:rPr lang="en-ZA" sz="3200" b="1" dirty="0" err="1">
                <a:latin typeface="Calibri" panose="020F0502020204030204" pitchFamily="34" charset="0"/>
              </a:rPr>
              <a:t>Ukungasebenzi</a:t>
            </a:r>
            <a:r>
              <a:rPr lang="en-ZA" sz="3200" b="1" dirty="0"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latin typeface="Calibri" panose="020F0502020204030204" pitchFamily="34" charset="0"/>
              </a:rPr>
              <a:t>kwamayeza</a:t>
            </a:r>
            <a:r>
              <a:rPr lang="en-ZA" sz="3200" b="1" dirty="0">
                <a:latin typeface="Calibri" panose="020F0502020204030204" pitchFamily="34" charset="0"/>
              </a:rPr>
              <a:t> ii ARV </a:t>
            </a:r>
            <a:r>
              <a:rPr lang="en-ZA" sz="3200" b="1" dirty="0" err="1">
                <a:latin typeface="Calibri" panose="020F0502020204030204" pitchFamily="34" charset="0"/>
              </a:rPr>
              <a:t>kunganqandwa</a:t>
            </a:r>
            <a:r>
              <a:rPr lang="en-ZA" sz="3200" b="1" dirty="0"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latin typeface="Calibri" panose="020F0502020204030204" pitchFamily="34" charset="0"/>
              </a:rPr>
              <a:t>njaningeli</a:t>
            </a:r>
            <a:r>
              <a:rPr lang="en-ZA" sz="3200" b="1" dirty="0"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latin typeface="Calibri" panose="020F0502020204030204" pitchFamily="34" charset="0"/>
              </a:rPr>
              <a:t>xesha</a:t>
            </a:r>
            <a:r>
              <a:rPr lang="en-ZA" sz="3200" b="1" dirty="0"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latin typeface="Calibri" panose="020F0502020204030204" pitchFamily="34" charset="0"/>
              </a:rPr>
              <a:t>kuthathwa</a:t>
            </a:r>
            <a:r>
              <a:rPr lang="en-ZA" sz="3200" b="1" dirty="0"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latin typeface="Calibri" panose="020F0502020204030204" pitchFamily="34" charset="0"/>
              </a:rPr>
              <a:t>inxaxheba</a:t>
            </a:r>
            <a:r>
              <a:rPr lang="en-ZA" sz="3200" b="1" dirty="0"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latin typeface="Calibri" panose="020F0502020204030204" pitchFamily="34" charset="0"/>
              </a:rPr>
              <a:t>kwi</a:t>
            </a:r>
            <a:r>
              <a:rPr lang="en-ZA" sz="3200" b="1" dirty="0">
                <a:latin typeface="Calibri" panose="020F0502020204030204" pitchFamily="34" charset="0"/>
              </a:rPr>
              <a:t>-HOPE?</a:t>
            </a: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613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08940" y="1733806"/>
            <a:ext cx="5709011" cy="468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ZA" b="1" dirty="0">
                <a:solidFill>
                  <a:srgbClr val="740074"/>
                </a:solidFill>
                <a:latin typeface="Calibri" panose="020F0502020204030204" pitchFamily="34" charset="0"/>
              </a:rPr>
              <a:t>3. Musa </a:t>
            </a:r>
            <a:r>
              <a:rPr lang="en-ZA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ukwaBelana</a:t>
            </a:r>
            <a:r>
              <a:rPr lang="en-ZA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ngeeRingi</a:t>
            </a:r>
            <a:r>
              <a:rPr lang="en-ZA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ezifakwa</a:t>
            </a:r>
            <a:r>
              <a:rPr lang="en-ZA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eKukwini</a:t>
            </a:r>
            <a:r>
              <a:rPr lang="en-ZA" b="1" dirty="0">
                <a:solidFill>
                  <a:srgbClr val="740074"/>
                </a:solidFill>
                <a:latin typeface="Calibri" panose="020F0502020204030204" pitchFamily="34" charset="0"/>
              </a:rPr>
              <a:t>: </a:t>
            </a:r>
            <a:endParaRPr lang="en-US" b="1" dirty="0">
              <a:solidFill>
                <a:srgbClr val="740074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Abathathi-nxaxheba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abakuphononongo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lophando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bafumana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ukuxilongelwa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kwezempilo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lwarhoqo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neemvavanyo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-HIV.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Abantu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abangekho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kuphando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abalufumani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olu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xilongo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lwezempilo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Aba bantu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basenganayo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-HIV,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kwaye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bangayazi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2061" y="228600"/>
            <a:ext cx="8966216" cy="1143000"/>
          </a:xfrm>
        </p:spPr>
        <p:txBody>
          <a:bodyPr/>
          <a:lstStyle/>
          <a:p>
            <a:r>
              <a:rPr lang="en-ZA" sz="3200" b="1" dirty="0" err="1"/>
              <a:t>Ukungasebenzi</a:t>
            </a:r>
            <a:r>
              <a:rPr lang="en-ZA" sz="3200" b="1" dirty="0"/>
              <a:t> </a:t>
            </a:r>
            <a:r>
              <a:rPr lang="en-ZA" sz="3200" b="1" dirty="0" err="1"/>
              <a:t>kwamayeza</a:t>
            </a:r>
            <a:r>
              <a:rPr lang="en-ZA" sz="3200" b="1" dirty="0"/>
              <a:t> ii ARV </a:t>
            </a:r>
            <a:r>
              <a:rPr lang="en-ZA" sz="3200" b="1" dirty="0" err="1"/>
              <a:t>kunganqandwa</a:t>
            </a:r>
            <a:r>
              <a:rPr lang="en-ZA" sz="3200" b="1" dirty="0"/>
              <a:t> </a:t>
            </a:r>
            <a:r>
              <a:rPr lang="en-ZA" sz="3200" b="1" dirty="0" err="1"/>
              <a:t>njaningeli</a:t>
            </a:r>
            <a:r>
              <a:rPr lang="en-ZA" sz="3200" b="1" dirty="0"/>
              <a:t> </a:t>
            </a:r>
            <a:r>
              <a:rPr lang="en-ZA" sz="3200" b="1" dirty="0" err="1"/>
              <a:t>xesha</a:t>
            </a:r>
            <a:r>
              <a:rPr lang="en-ZA" sz="3200" b="1" dirty="0"/>
              <a:t> </a:t>
            </a:r>
            <a:r>
              <a:rPr lang="en-ZA" sz="3200" b="1" dirty="0" err="1"/>
              <a:t>kuthathwa</a:t>
            </a:r>
            <a:r>
              <a:rPr lang="en-ZA" sz="3200" b="1" dirty="0"/>
              <a:t> </a:t>
            </a:r>
            <a:r>
              <a:rPr lang="en-ZA" sz="3200" b="1" dirty="0" err="1"/>
              <a:t>inxaxheba</a:t>
            </a:r>
            <a:r>
              <a:rPr lang="en-ZA" sz="3200" b="1" dirty="0"/>
              <a:t> </a:t>
            </a:r>
            <a:r>
              <a:rPr lang="en-ZA" sz="3200" b="1" dirty="0" err="1"/>
              <a:t>kwi</a:t>
            </a:r>
            <a:r>
              <a:rPr lang="en-ZA" sz="3200" b="1" dirty="0"/>
              <a:t>-HOPE?</a:t>
            </a:r>
            <a:endParaRPr lang="en-US" sz="32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7952" y="3048548"/>
            <a:ext cx="3048264" cy="20545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2251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1" t="17387" r="48647" b="8091"/>
          <a:stretch/>
        </p:blipFill>
        <p:spPr>
          <a:xfrm>
            <a:off x="1111945" y="2851801"/>
            <a:ext cx="2850455" cy="3951079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3124200" y="152400"/>
            <a:ext cx="5842016" cy="3886200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05400"/>
            <a:ext cx="3600516" cy="79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5200" y="404018"/>
            <a:ext cx="5029199" cy="3558382"/>
          </a:xfrm>
        </p:spPr>
        <p:txBody>
          <a:bodyPr/>
          <a:lstStyle/>
          <a:p>
            <a:r>
              <a:rPr lang="en-ZA" sz="4000" b="1" dirty="0" err="1">
                <a:solidFill>
                  <a:srgbClr val="740074"/>
                </a:solidFill>
              </a:rPr>
              <a:t>Ukuba</a:t>
            </a:r>
            <a:r>
              <a:rPr lang="en-ZA" sz="4000" b="1" dirty="0">
                <a:solidFill>
                  <a:srgbClr val="740074"/>
                </a:solidFill>
              </a:rPr>
              <a:t> </a:t>
            </a:r>
            <a:r>
              <a:rPr lang="en-ZA" sz="4000" b="1" dirty="0" err="1">
                <a:solidFill>
                  <a:srgbClr val="740074"/>
                </a:solidFill>
              </a:rPr>
              <a:t>unemibuzo</a:t>
            </a:r>
            <a:r>
              <a:rPr lang="en-ZA" sz="4000" b="1" dirty="0">
                <a:solidFill>
                  <a:srgbClr val="740074"/>
                </a:solidFill>
              </a:rPr>
              <a:t> </a:t>
            </a:r>
            <a:r>
              <a:rPr lang="en-ZA" sz="4000" b="1" dirty="0" err="1">
                <a:solidFill>
                  <a:srgbClr val="740074"/>
                </a:solidFill>
              </a:rPr>
              <a:t>okanye</a:t>
            </a:r>
            <a:r>
              <a:rPr lang="en-ZA" sz="4000" b="1" dirty="0">
                <a:solidFill>
                  <a:srgbClr val="740074"/>
                </a:solidFill>
              </a:rPr>
              <a:t> </a:t>
            </a:r>
            <a:r>
              <a:rPr lang="en-ZA" sz="4000" b="1" dirty="0" err="1">
                <a:solidFill>
                  <a:srgbClr val="740074"/>
                </a:solidFill>
              </a:rPr>
              <a:t>ufuna</a:t>
            </a:r>
            <a:r>
              <a:rPr lang="en-ZA" sz="4000" b="1" dirty="0">
                <a:solidFill>
                  <a:srgbClr val="740074"/>
                </a:solidFill>
              </a:rPr>
              <a:t> </a:t>
            </a:r>
            <a:r>
              <a:rPr lang="en-ZA" sz="4000" b="1" dirty="0" err="1">
                <a:solidFill>
                  <a:srgbClr val="740074"/>
                </a:solidFill>
              </a:rPr>
              <a:t>ulwazi</a:t>
            </a:r>
            <a:r>
              <a:rPr lang="en-ZA" sz="4000" b="1" dirty="0">
                <a:solidFill>
                  <a:srgbClr val="740074"/>
                </a:solidFill>
              </a:rPr>
              <a:t> </a:t>
            </a:r>
            <a:r>
              <a:rPr lang="en-ZA" sz="4000" b="1" dirty="0" err="1">
                <a:solidFill>
                  <a:srgbClr val="740074"/>
                </a:solidFill>
              </a:rPr>
              <a:t>oluthe</a:t>
            </a:r>
            <a:r>
              <a:rPr lang="en-ZA" sz="4000" b="1" dirty="0">
                <a:solidFill>
                  <a:srgbClr val="740074"/>
                </a:solidFill>
              </a:rPr>
              <a:t> </a:t>
            </a:r>
            <a:r>
              <a:rPr lang="en-ZA" sz="4000" b="1" dirty="0" err="1">
                <a:solidFill>
                  <a:srgbClr val="740074"/>
                </a:solidFill>
              </a:rPr>
              <a:t>vetshe</a:t>
            </a:r>
            <a:r>
              <a:rPr lang="en-ZA" sz="4000" b="1" dirty="0">
                <a:solidFill>
                  <a:srgbClr val="740074"/>
                </a:solidFill>
              </a:rPr>
              <a:t>, </a:t>
            </a:r>
            <a:r>
              <a:rPr lang="en-ZA" sz="4000" b="1" dirty="0" err="1">
                <a:solidFill>
                  <a:srgbClr val="740074"/>
                </a:solidFill>
              </a:rPr>
              <a:t>nceda</a:t>
            </a:r>
            <a:r>
              <a:rPr lang="en-ZA" sz="4000" b="1" dirty="0">
                <a:solidFill>
                  <a:srgbClr val="740074"/>
                </a:solidFill>
              </a:rPr>
              <a:t> </a:t>
            </a:r>
            <a:r>
              <a:rPr lang="en-ZA" sz="4000" b="1" dirty="0" err="1">
                <a:solidFill>
                  <a:srgbClr val="740074"/>
                </a:solidFill>
              </a:rPr>
              <a:t>undwendwele</a:t>
            </a:r>
            <a:r>
              <a:rPr lang="en-ZA" sz="4000" b="1" dirty="0">
                <a:solidFill>
                  <a:srgbClr val="740074"/>
                </a:solidFill>
              </a:rPr>
              <a:t> </a:t>
            </a:r>
            <a:r>
              <a:rPr lang="en-ZA" sz="4000" b="1" dirty="0" err="1">
                <a:solidFill>
                  <a:srgbClr val="740074"/>
                </a:solidFill>
              </a:rPr>
              <a:t>ikliniki</a:t>
            </a:r>
            <a:r>
              <a:rPr lang="en-ZA" sz="4000" b="1" dirty="0">
                <a:solidFill>
                  <a:srgbClr val="740074"/>
                </a:solidFill>
              </a:rPr>
              <a:t> </a:t>
            </a:r>
            <a:r>
              <a:rPr lang="en-ZA" sz="4000" b="1">
                <a:solidFill>
                  <a:srgbClr val="740074"/>
                </a:solidFill>
              </a:rPr>
              <a:t>yophando</a:t>
            </a:r>
            <a:endParaRPr lang="en-US" sz="40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1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52600" y="1450629"/>
            <a:ext cx="7391400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err="1">
                <a:latin typeface="Calibri" panose="020F0502020204030204" pitchFamily="34" charset="0"/>
              </a:rPr>
              <a:t>Kukuthini</a:t>
            </a:r>
            <a:r>
              <a:rPr lang="en-ZA" b="1" dirty="0">
                <a:latin typeface="Calibri" panose="020F0502020204030204" pitchFamily="34" charset="0"/>
              </a:rPr>
              <a:t> </a:t>
            </a:r>
            <a:r>
              <a:rPr lang="en-ZA" b="1" dirty="0" err="1">
                <a:latin typeface="Calibri" panose="020F0502020204030204" pitchFamily="34" charset="0"/>
              </a:rPr>
              <a:t>ukungeva</a:t>
            </a:r>
            <a:r>
              <a:rPr lang="en-ZA" b="1" dirty="0">
                <a:latin typeface="Calibri" panose="020F0502020204030204" pitchFamily="34" charset="0"/>
              </a:rPr>
              <a:t>?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1" y="1904999"/>
            <a:ext cx="8686800" cy="1597371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Xa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umntu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ethi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osuleleke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yi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HIV,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intsholongwane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ingena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emzimbeni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womntu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ize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iqalise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ukuziphindaphinda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8" name="Picture 7" descr="Diagram_1_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02371"/>
            <a:ext cx="3048000" cy="2843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894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13519" y="2514600"/>
            <a:ext cx="4458481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Amayeza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asetyenziswa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ukunyanga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-HIV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abizwa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ukuba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zizithomalalisi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ntsholongwane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(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-ARVs).</a:t>
            </a:r>
            <a:r>
              <a:rPr lang="en-ZA" dirty="0">
                <a:latin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ZA" b="1" dirty="0" err="1">
                <a:latin typeface="Calibri" panose="020F0502020204030204" pitchFamily="34" charset="0"/>
              </a:rPr>
              <a:t>Kukuthini</a:t>
            </a:r>
            <a:r>
              <a:rPr lang="en-ZA" b="1" dirty="0">
                <a:latin typeface="Calibri" panose="020F0502020204030204" pitchFamily="34" charset="0"/>
              </a:rPr>
              <a:t> </a:t>
            </a:r>
            <a:r>
              <a:rPr lang="en-ZA" b="1" dirty="0" err="1">
                <a:latin typeface="Calibri" panose="020F0502020204030204" pitchFamily="34" charset="0"/>
              </a:rPr>
              <a:t>ukungeva</a:t>
            </a:r>
            <a:r>
              <a:rPr lang="en-ZA" b="1" dirty="0">
                <a:latin typeface="Calibri" panose="020F0502020204030204" pitchFamily="34" charset="0"/>
              </a:rPr>
              <a:t>?</a:t>
            </a:r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90" y="2301081"/>
            <a:ext cx="4224726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16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981200"/>
            <a:ext cx="4648200" cy="418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Xa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zithathwa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kakuhle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-ARVs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zinqanda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intsholongwane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ekuziphindaphindeni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zize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zincede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abantu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abane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-HIV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bazive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bengcono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kwaye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baphile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ixesha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elide.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endParaRPr lang="en-US" sz="36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 descr="Diagram_1_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106" y="1981200"/>
            <a:ext cx="3633787" cy="33861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ZA" b="1" dirty="0" err="1"/>
              <a:t>Kukuthini</a:t>
            </a:r>
            <a:r>
              <a:rPr lang="en-ZA" b="1" dirty="0"/>
              <a:t> </a:t>
            </a:r>
            <a:r>
              <a:rPr lang="en-ZA" b="1" dirty="0" err="1"/>
              <a:t>ukungeva</a:t>
            </a:r>
            <a:r>
              <a:rPr lang="en-ZA" b="1" dirty="0"/>
              <a:t>?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75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91000" y="1524000"/>
            <a:ext cx="4775216" cy="4415028"/>
          </a:xfrm>
        </p:spPr>
        <p:txBody>
          <a:bodyPr/>
          <a:lstStyle/>
          <a:p>
            <a:pPr algn="l"/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Noko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kunjalo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-ARVs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azigqibelelanga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kwaye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ngamanye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amaxesha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azikwazi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kunqanda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zonke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iintsholongwane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ze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-HIV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ekuziphindaphindeni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ZA" b="1" dirty="0" err="1">
                <a:latin typeface="Calibri" panose="020F0502020204030204" pitchFamily="34" charset="0"/>
              </a:rPr>
              <a:t>Kukuthini</a:t>
            </a:r>
            <a:r>
              <a:rPr lang="en-ZA" b="1" dirty="0">
                <a:latin typeface="Calibri" panose="020F0502020204030204" pitchFamily="34" charset="0"/>
              </a:rPr>
              <a:t> </a:t>
            </a:r>
            <a:r>
              <a:rPr lang="en-ZA" b="1" dirty="0" err="1">
                <a:latin typeface="Calibri" panose="020F0502020204030204" pitchFamily="34" charset="0"/>
              </a:rPr>
              <a:t>ukungeva</a:t>
            </a:r>
            <a:r>
              <a:rPr lang="en-ZA" b="1" dirty="0">
                <a:latin typeface="Calibri" panose="020F0502020204030204" pitchFamily="34" charset="0"/>
              </a:rPr>
              <a:t>?</a:t>
            </a:r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00" y="2283588"/>
            <a:ext cx="3505504" cy="28958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546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30700" y="2747772"/>
            <a:ext cx="4622816" cy="2281428"/>
          </a:xfrm>
        </p:spPr>
        <p:txBody>
          <a:bodyPr/>
          <a:lstStyle/>
          <a:p>
            <a:pPr algn="l"/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Xa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kusenzeka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-HIV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ekwazi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ukuqhubeka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nokuziphindaphinda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kuthiwa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“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ayiva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mayeza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.”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8" name="Picture 7" descr="Diagram_1_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36576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ZA" b="1" dirty="0" err="1">
                <a:latin typeface="Calibri" panose="020F0502020204030204" pitchFamily="34" charset="0"/>
              </a:rPr>
              <a:t>Kukuthini</a:t>
            </a:r>
            <a:r>
              <a:rPr lang="en-ZA" b="1" dirty="0">
                <a:latin typeface="Calibri" panose="020F0502020204030204" pitchFamily="34" charset="0"/>
              </a:rPr>
              <a:t> </a:t>
            </a:r>
            <a:r>
              <a:rPr lang="en-ZA" b="1" dirty="0" err="1">
                <a:latin typeface="Calibri" panose="020F0502020204030204" pitchFamily="34" charset="0"/>
              </a:rPr>
              <a:t>ukungeva</a:t>
            </a:r>
            <a:r>
              <a:rPr lang="en-ZA" b="1" dirty="0">
                <a:latin typeface="Calibri" panose="020F0502020204030204" pitchFamily="34" charset="0"/>
              </a:rPr>
              <a:t>?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85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09016" cy="1143000"/>
          </a:xfrm>
        </p:spPr>
        <p:txBody>
          <a:bodyPr/>
          <a:lstStyle/>
          <a:p>
            <a:r>
              <a:rPr lang="en-ZA" b="1" dirty="0" err="1">
                <a:latin typeface="Calibri" panose="020F0502020204030204" pitchFamily="34" charset="0"/>
              </a:rPr>
              <a:t>Kutheni</a:t>
            </a:r>
            <a:r>
              <a:rPr lang="en-ZA" b="1" dirty="0">
                <a:latin typeface="Calibri" panose="020F0502020204030204" pitchFamily="34" charset="0"/>
              </a:rPr>
              <a:t> </a:t>
            </a:r>
            <a:r>
              <a:rPr lang="en-ZA" b="1" dirty="0" err="1">
                <a:latin typeface="Calibri" panose="020F0502020204030204" pitchFamily="34" charset="0"/>
              </a:rPr>
              <a:t>ukungasebenzi</a:t>
            </a:r>
            <a:r>
              <a:rPr lang="en-ZA" b="1" dirty="0">
                <a:latin typeface="Calibri" panose="020F0502020204030204" pitchFamily="34" charset="0"/>
              </a:rPr>
              <a:t>  </a:t>
            </a:r>
            <a:r>
              <a:rPr lang="en-ZA" b="1" dirty="0" err="1">
                <a:latin typeface="Calibri" panose="020F0502020204030204" pitchFamily="34" charset="0"/>
              </a:rPr>
              <a:t>kwamayeza</a:t>
            </a:r>
            <a:r>
              <a:rPr lang="en-ZA" b="1" dirty="0">
                <a:latin typeface="Calibri" panose="020F0502020204030204" pitchFamily="34" charset="0"/>
              </a:rPr>
              <a:t> e-ARV </a:t>
            </a:r>
            <a:r>
              <a:rPr lang="en-ZA" b="1" dirty="0" err="1">
                <a:latin typeface="Calibri" panose="020F0502020204030204" pitchFamily="34" charset="0"/>
              </a:rPr>
              <a:t>kuyingxaki</a:t>
            </a:r>
            <a:r>
              <a:rPr lang="en-ZA" b="1" dirty="0">
                <a:latin typeface="Calibri" panose="020F0502020204030204" pitchFamily="34" charset="0"/>
              </a:rPr>
              <a:t> </a:t>
            </a:r>
            <a:r>
              <a:rPr lang="en-ZA" b="1" dirty="0" err="1">
                <a:latin typeface="Calibri" panose="020F0502020204030204" pitchFamily="34" charset="0"/>
              </a:rPr>
              <a:t>nje</a:t>
            </a:r>
            <a:r>
              <a:rPr lang="en-ZA" b="1" dirty="0">
                <a:latin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234049"/>
            <a:ext cx="4495800" cy="3581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Xa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kusenzeka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ukungasebenzi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kwamayeza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umntu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kufuneka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ayeke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ukuthatha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-ARV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engasasebenziyo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aze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aqalise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ukuthatha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iyeza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le-ARV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elahlukileyo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314" y="2016998"/>
            <a:ext cx="4015502" cy="40155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546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724400" cy="48006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Ngenxa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umntu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one-HIV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engavi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mayeza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uneendlela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ezimbalwa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zokukhetha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amayeza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e-ARV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anokuzithatha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ukuze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zimncede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ahlale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ephilile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</a:p>
          <a:p>
            <a:pPr marL="0" indent="0">
              <a:lnSpc>
                <a:spcPct val="90000"/>
              </a:lnSpc>
              <a:buNone/>
            </a:pPr>
            <a:endParaRPr lang="en-US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Ukongeza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bangosulela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abanye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ngentsholongwane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engevi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mayeza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09016" cy="1143000"/>
          </a:xfrm>
        </p:spPr>
        <p:txBody>
          <a:bodyPr/>
          <a:lstStyle/>
          <a:p>
            <a:r>
              <a:rPr lang="en-ZA" b="1" dirty="0" err="1">
                <a:latin typeface="Calibri" panose="020F0502020204030204" pitchFamily="34" charset="0"/>
              </a:rPr>
              <a:t>Kutheni</a:t>
            </a:r>
            <a:r>
              <a:rPr lang="en-ZA" b="1" dirty="0">
                <a:latin typeface="Calibri" panose="020F0502020204030204" pitchFamily="34" charset="0"/>
              </a:rPr>
              <a:t> </a:t>
            </a:r>
            <a:r>
              <a:rPr lang="en-ZA" b="1" dirty="0" err="1">
                <a:latin typeface="Calibri" panose="020F0502020204030204" pitchFamily="34" charset="0"/>
              </a:rPr>
              <a:t>ukungasebenzi</a:t>
            </a:r>
            <a:r>
              <a:rPr lang="en-ZA" b="1" dirty="0">
                <a:latin typeface="Calibri" panose="020F0502020204030204" pitchFamily="34" charset="0"/>
              </a:rPr>
              <a:t>  </a:t>
            </a:r>
            <a:r>
              <a:rPr lang="en-ZA" b="1" dirty="0" err="1">
                <a:latin typeface="Calibri" panose="020F0502020204030204" pitchFamily="34" charset="0"/>
              </a:rPr>
              <a:t>kwamayeza</a:t>
            </a:r>
            <a:r>
              <a:rPr lang="en-ZA" b="1" dirty="0">
                <a:latin typeface="Calibri" panose="020F0502020204030204" pitchFamily="34" charset="0"/>
              </a:rPr>
              <a:t> e-ARV </a:t>
            </a:r>
            <a:r>
              <a:rPr lang="en-ZA" b="1" dirty="0" err="1">
                <a:latin typeface="Calibri" panose="020F0502020204030204" pitchFamily="34" charset="0"/>
              </a:rPr>
              <a:t>kuyingxaki</a:t>
            </a:r>
            <a:r>
              <a:rPr lang="en-ZA" b="1" dirty="0">
                <a:latin typeface="Calibri" panose="020F0502020204030204" pitchFamily="34" charset="0"/>
              </a:rPr>
              <a:t> </a:t>
            </a:r>
            <a:r>
              <a:rPr lang="en-ZA" b="1" dirty="0" err="1">
                <a:latin typeface="Calibri" panose="020F0502020204030204" pitchFamily="34" charset="0"/>
              </a:rPr>
              <a:t>nje</a:t>
            </a:r>
            <a:r>
              <a:rPr lang="en-ZA" b="1" dirty="0">
                <a:latin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9446" y="2704981"/>
            <a:ext cx="3907875" cy="27434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2162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ZA" sz="3600" b="1" dirty="0" err="1">
                <a:latin typeface="Calibri" panose="020F0502020204030204" pitchFamily="34" charset="0"/>
              </a:rPr>
              <a:t>Kutheni</a:t>
            </a:r>
            <a:r>
              <a:rPr lang="en-ZA" sz="3600" b="1" dirty="0"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latin typeface="Calibri" panose="020F0502020204030204" pitchFamily="34" charset="0"/>
              </a:rPr>
              <a:t>ukungasebenzi</a:t>
            </a:r>
            <a:r>
              <a:rPr lang="en-ZA" sz="3600" b="1" dirty="0"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latin typeface="Calibri" panose="020F0502020204030204" pitchFamily="34" charset="0"/>
              </a:rPr>
              <a:t>kwamayeza</a:t>
            </a:r>
            <a:r>
              <a:rPr lang="en-ZA" sz="3600" b="1" dirty="0">
                <a:latin typeface="Calibri" panose="020F0502020204030204" pitchFamily="34" charset="0"/>
              </a:rPr>
              <a:t> e-ARV </a:t>
            </a:r>
            <a:r>
              <a:rPr lang="en-ZA" sz="3600" b="1" dirty="0" err="1">
                <a:latin typeface="Calibri" panose="020F0502020204030204" pitchFamily="34" charset="0"/>
              </a:rPr>
              <a:t>kuyinxalabo</a:t>
            </a:r>
            <a:r>
              <a:rPr lang="en-ZA" sz="3600" b="1" dirty="0"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latin typeface="Calibri" panose="020F0502020204030204" pitchFamily="34" charset="0"/>
              </a:rPr>
              <a:t>kolu</a:t>
            </a:r>
            <a:r>
              <a:rPr lang="en-ZA" sz="3600" b="1" dirty="0"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latin typeface="Calibri" panose="020F0502020204030204" pitchFamily="34" charset="0"/>
              </a:rPr>
              <a:t>phononongo</a:t>
            </a:r>
            <a:r>
              <a:rPr lang="en-ZA" sz="3600" b="1" dirty="0"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latin typeface="Calibri" panose="020F0502020204030204" pitchFamily="34" charset="0"/>
              </a:rPr>
              <a:t>lophando</a:t>
            </a:r>
            <a:r>
              <a:rPr lang="en-ZA" sz="3600" b="1" dirty="0">
                <a:latin typeface="Calibri" panose="020F0502020204030204" pitchFamily="34" charset="0"/>
              </a:rPr>
              <a:t>?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904" y="2057400"/>
            <a:ext cx="4584312" cy="3962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efakwa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ekukwini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iqulathe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-ARV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ekuthiwa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yi-dapivirine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. I-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daprivine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isetyenziselwa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ukuthintele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-HIV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kuphela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kwaye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ayisetyenziselwa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ukunyanga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abantu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abosulelwe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yi</a:t>
            </a:r>
            <a:r>
              <a:rPr lang="en-ZA" b="1" dirty="0">
                <a:solidFill>
                  <a:srgbClr val="669900"/>
                </a:solidFill>
                <a:latin typeface="Calibri" panose="020F0502020204030204" pitchFamily="34" charset="0"/>
              </a:rPr>
              <a:t>-HIV.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9294"/>
            <a:ext cx="3958834" cy="47628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54929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61d8a3e7-4184-4e7d-9c93-462baf318fb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Fals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4_Quadrant">
  <a:themeElements>
    <a:clrScheme name="Quadrant 12">
      <a:dk1>
        <a:srgbClr val="000000"/>
      </a:dk1>
      <a:lt1>
        <a:srgbClr val="FFFFFF"/>
      </a:lt1>
      <a:dk2>
        <a:srgbClr val="000000"/>
      </a:dk2>
      <a:lt2>
        <a:srgbClr val="669900"/>
      </a:lt2>
      <a:accent1>
        <a:srgbClr val="800080"/>
      </a:accent1>
      <a:accent2>
        <a:srgbClr val="800080"/>
      </a:accent2>
      <a:accent3>
        <a:srgbClr val="FFFFFF"/>
      </a:accent3>
      <a:accent4>
        <a:srgbClr val="000000"/>
      </a:accent4>
      <a:accent5>
        <a:srgbClr val="C0AAC0"/>
      </a:accent5>
      <a:accent6>
        <a:srgbClr val="730073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2">
        <a:dk1>
          <a:srgbClr val="000000"/>
        </a:dk1>
        <a:lt1>
          <a:srgbClr val="FFFFFF"/>
        </a:lt1>
        <a:dk2>
          <a:srgbClr val="00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D164BEA822740AA9F6B3827FABFEE" ma:contentTypeVersion="6" ma:contentTypeDescription="Create a new document." ma:contentTypeScope="" ma:versionID="81daa1eec9a9d9599619bfc7b935d289">
  <xsd:schema xmlns:xsd="http://www.w3.org/2001/XMLSchema" xmlns:xs="http://www.w3.org/2001/XMLSchema" xmlns:p="http://schemas.microsoft.com/office/2006/metadata/properties" xmlns:ns2="E6E80880-BE38-4DD8-99DA-434F2D03D560" xmlns:ns3="0cdb9d7b-3bdb-4b1c-be50-7737cb6ee7a2" xmlns:ns4="e6e80880-be38-4dd8-99da-434f2d03d560" targetNamespace="http://schemas.microsoft.com/office/2006/metadata/properties" ma:root="true" ma:fieldsID="be578a0752cd774d2afe306bd5cc223a" ns2:_="" ns3:_="" ns4:_="">
    <xsd:import namespace="E6E80880-BE38-4DD8-99DA-434F2D03D560"/>
    <xsd:import namespace="0cdb9d7b-3bdb-4b1c-be50-7737cb6ee7a2"/>
    <xsd:import namespace="e6e80880-be38-4dd8-99da-434f2d03d560"/>
    <xsd:element name="properties">
      <xsd:complexType>
        <xsd:sequence>
          <xsd:element name="documentManagement">
            <xsd:complexType>
              <xsd:all>
                <xsd:element ref="ns2:For_x0020_Review" minOccurs="0"/>
                <xsd:element ref="ns2:Tool" minOccurs="0"/>
                <xsd:element ref="ns3:SharedWithUsers" minOccurs="0"/>
                <xsd:element ref="ns3:SharedWithDetails" minOccurs="0"/>
                <xsd:element ref="ns4:Status" minOccurs="0"/>
                <xsd:element ref="ns4:new_x0020_metadata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For_x0020_Review" ma:index="8" nillable="true" ma:displayName="For Review" ma:format="Dropdown" ma:internalName="For_x0020_Review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Tool" ma:index="9" nillable="true" ma:displayName="Tool" ma:format="Dropdown" ma:internalName="Tool">
      <xsd:simpleType>
        <xsd:restriction base="dms:Choice">
          <xsd:enumeration value="Calendar/Calculators"/>
          <xsd:enumeration value="Counseling"/>
          <xsd:enumeration value="Essential Docs"/>
          <xsd:enumeration value="IC Support"/>
          <xsd:enumeration value="Other"/>
          <xsd:enumeration value="Safety/Clinical"/>
          <xsd:enumeration value="SOPs"/>
          <xsd:enumeration value="Visit Checklist"/>
          <xsd:enumeration value="Activation Checklist"/>
          <xsd:enumeration value="Close Out Checklis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b9d7b-3bdb-4b1c-be50-7737cb6ee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Status" ma:index="12" nillable="true" ma:displayName="Status" ma:format="Dropdown" ma:internalName="Status">
      <xsd:simpleType>
        <xsd:restriction base="dms:Choice">
          <xsd:enumeration value="Archive"/>
          <xsd:enumeration value="Draft"/>
          <xsd:enumeration value="Final"/>
        </xsd:restriction>
      </xsd:simpleType>
    </xsd:element>
    <xsd:element name="new_x0020_metadata" ma:index="13" nillable="true" ma:displayName="new metadata" ma:internalName="new_x0020_metadat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w_x0020_metadata xmlns="e6e80880-be38-4dd8-99da-434f2d03d560" xsi:nil="true"/>
    <Tool xmlns="E6E80880-BE38-4DD8-99DA-434F2D03D560" xsi:nil="true"/>
    <Status xmlns="e6e80880-be38-4dd8-99da-434f2d03d560" xsi:nil="true"/>
    <For_x0020_Review xmlns="E6E80880-BE38-4DD8-99DA-434F2D03D560">Yes</For_x0020_Review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630F7E-37DE-4861-9490-D9768FE2D8F5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89684693-1D6D-4C43-931D-927929FD6B0B}"/>
</file>

<file path=customXml/itemProps3.xml><?xml version="1.0" encoding="utf-8"?>
<ds:datastoreItem xmlns:ds="http://schemas.openxmlformats.org/officeDocument/2006/customXml" ds:itemID="{119A9A33-34E5-48B4-BF07-7ECA9333B134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e6e80880-be38-4dd8-99da-434f2d03d560"/>
    <ds:schemaRef ds:uri="http://purl.org/dc/elements/1.1/"/>
    <ds:schemaRef ds:uri="0cdb9d7b-3bdb-4b1c-be50-7737cb6ee7a2"/>
    <ds:schemaRef ds:uri="http://schemas.openxmlformats.org/package/2006/metadata/core-properties"/>
    <ds:schemaRef ds:uri="http://schemas.microsoft.com/office/infopath/2007/PartnerControls"/>
    <ds:schemaRef ds:uri="E6E80880-BE38-4DD8-99DA-434F2D03D560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859B5DD9-C6A3-47E7-AAFB-B15B366FA2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3905</TotalTime>
  <Words>602</Words>
  <Application>Microsoft Office PowerPoint</Application>
  <PresentationFormat>On-screen Show (4:3)</PresentationFormat>
  <Paragraphs>71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Candara</vt:lpstr>
      <vt:lpstr>Times New Roman</vt:lpstr>
      <vt:lpstr>Wingdings</vt:lpstr>
      <vt:lpstr>4_Quadrant</vt:lpstr>
      <vt:lpstr>2_Office Theme</vt:lpstr>
      <vt:lpstr>3_Office Theme</vt:lpstr>
      <vt:lpstr>Office Theme</vt:lpstr>
      <vt:lpstr>PowerPoint Presentation</vt:lpstr>
      <vt:lpstr>Kukuthini ukungeva?</vt:lpstr>
      <vt:lpstr>Kukuthini ukungeva?</vt:lpstr>
      <vt:lpstr>Kukuthini ukungeva?</vt:lpstr>
      <vt:lpstr>Noko kunjalo, i-ARVs azigqibelelanga, kwaye ngamanye amaxesha azikwazi kunqanda zonke iintsholongwane ze-HIV ekuziphindaphindeni.  </vt:lpstr>
      <vt:lpstr>Xa oku kusenzeka, i-HIV ekwazi ukuqhubeka nokuziphindaphinda kuthiwa “ayiva mayeza.” </vt:lpstr>
      <vt:lpstr>Kutheni ukungasebenzi  kwamayeza e-ARV kuyingxaki nje?</vt:lpstr>
      <vt:lpstr>Kutheni ukungasebenzi  kwamayeza e-ARV kuyingxaki nje?</vt:lpstr>
      <vt:lpstr>Kutheni ukungasebenzi kwamayeza e-ARV kuyinxalabo kolu phononongo lophando?</vt:lpstr>
      <vt:lpstr>Kutheni ukungasebenzi kwamayeza e-ARV kuyinxalabo kolu phononongo lophando?</vt:lpstr>
      <vt:lpstr>Ukungasebenzi kwamayeza ii ARV kunganqandwa njaningeli xesha kuthathwa inxaxheba kwi-HOPE?</vt:lpstr>
      <vt:lpstr>Ukungasebenzi kwamayeza ii ARV kunganqandwa njaningeli xesha kuthathwa inxaxheba kwi-HOPE?</vt:lpstr>
      <vt:lpstr>Ukungasebenzi kwamayeza ii ARV kunganqandwa njaningeli xesha kuthathwa inxaxheba kwi-HOPE?</vt:lpstr>
      <vt:lpstr>Ukungasebenzi kwamayeza ii ARV kunganqandwa njaningeli xesha kuthathwa inxaxheba kwi-HOPE?</vt:lpstr>
      <vt:lpstr>Ukungasebenzi kwamayeza ii ARV kunganqandwa njaningeli xesha kuthathwa inxaxheba kwi-HOPE?</vt:lpstr>
      <vt:lpstr>Ukungasebenzi kwamayeza ii ARV kunganqandwa njaningeli xesha kuthathwa inxaxheba kwi-HOPE?</vt:lpstr>
      <vt:lpstr>Ukungasebenzi kwamayeza ii ARV kunganqandwa njaningeli xesha kuthathwa inxaxheba kwi-HOPE?</vt:lpstr>
      <vt:lpstr>Ukuba unemibuzo okanye ufuna ulwazi oluthe vetshe, nceda undwendwele ikliniki yophando</vt:lpstr>
    </vt:vector>
  </TitlesOfParts>
  <Company>MTN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Microbicides 2008</dc:title>
  <dc:creator>rullcm</dc:creator>
  <cp:lastModifiedBy>Eunice Okumu</cp:lastModifiedBy>
  <cp:revision>313</cp:revision>
  <cp:lastPrinted>2014-09-26T13:04:48Z</cp:lastPrinted>
  <dcterms:created xsi:type="dcterms:W3CDTF">2008-01-29T12:38:48Z</dcterms:created>
  <dcterms:modified xsi:type="dcterms:W3CDTF">2017-01-18T20:31:38Z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0x010100A23D164BEA822740AA9F6B3827FABFEE</vt:lpwstr>
  </property>
</Properties>
</file>